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075" r:id="rId4"/>
    <p:sldId id="2015" r:id="rId5"/>
    <p:sldId id="2065" r:id="rId6"/>
    <p:sldId id="2068" r:id="rId7"/>
    <p:sldId id="2069" r:id="rId8"/>
    <p:sldId id="2071" r:id="rId9"/>
    <p:sldId id="2040" r:id="rId10"/>
    <p:sldId id="2070" r:id="rId11"/>
    <p:sldId id="2074" r:id="rId12"/>
    <p:sldId id="2072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/>
    <p:restoredTop sz="91202"/>
  </p:normalViewPr>
  <p:slideViewPr>
    <p:cSldViewPr snapToGrid="0">
      <p:cViewPr varScale="1">
        <p:scale>
          <a:sx n="76" d="100"/>
          <a:sy n="76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B3E89-75A2-41FD-BF08-803155B5D6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674F00-E99B-4E3C-B437-8D816EB7C767}">
      <dgm:prSet/>
      <dgm:spPr/>
      <dgm:t>
        <a:bodyPr/>
        <a:lstStyle/>
        <a:p>
          <a:r>
            <a:rPr lang="en-US" dirty="0"/>
            <a:t>Will you Promote this through a TV commercial and play it on ever TV station, at every hour of the day?</a:t>
          </a:r>
        </a:p>
      </dgm:t>
    </dgm:pt>
    <dgm:pt modelId="{38792D72-6533-4B59-8AE5-59A9FEEA44DF}" type="parTrans" cxnId="{063D8FEA-4789-41CC-9284-6417444B9952}">
      <dgm:prSet/>
      <dgm:spPr/>
      <dgm:t>
        <a:bodyPr/>
        <a:lstStyle/>
        <a:p>
          <a:endParaRPr lang="en-US"/>
        </a:p>
      </dgm:t>
    </dgm:pt>
    <dgm:pt modelId="{1AE78AED-DA86-40F2-AEF1-844991344358}" type="sibTrans" cxnId="{063D8FEA-4789-41CC-9284-6417444B9952}">
      <dgm:prSet/>
      <dgm:spPr/>
      <dgm:t>
        <a:bodyPr/>
        <a:lstStyle/>
        <a:p>
          <a:endParaRPr lang="en-US"/>
        </a:p>
      </dgm:t>
    </dgm:pt>
    <dgm:pt modelId="{EE595A37-3BB4-4FB0-9818-486A0B4784D9}">
      <dgm:prSet/>
      <dgm:spPr/>
      <dgm:t>
        <a:bodyPr/>
        <a:lstStyle/>
        <a:p>
          <a:r>
            <a:rPr lang="en-US" dirty="0"/>
            <a:t>No Return on your Investment (ROI) for the cost of the TV Commercial</a:t>
          </a:r>
        </a:p>
      </dgm:t>
    </dgm:pt>
    <dgm:pt modelId="{E828295C-F968-4502-8C3A-FC04FAA322F7}" type="parTrans" cxnId="{E142FB66-9BB8-48C4-BC3F-3E0F38D10F2D}">
      <dgm:prSet/>
      <dgm:spPr/>
      <dgm:t>
        <a:bodyPr/>
        <a:lstStyle/>
        <a:p>
          <a:endParaRPr lang="en-US"/>
        </a:p>
      </dgm:t>
    </dgm:pt>
    <dgm:pt modelId="{AFD0CDF8-0EDF-4C89-A27E-64D8144CF148}" type="sibTrans" cxnId="{E142FB66-9BB8-48C4-BC3F-3E0F38D10F2D}">
      <dgm:prSet/>
      <dgm:spPr/>
      <dgm:t>
        <a:bodyPr/>
        <a:lstStyle/>
        <a:p>
          <a:endParaRPr lang="en-US"/>
        </a:p>
      </dgm:t>
    </dgm:pt>
    <dgm:pt modelId="{E1659F4E-F92C-4299-A11B-9352FC89F823}">
      <dgm:prSet/>
      <dgm:spPr/>
      <dgm:t>
        <a:bodyPr/>
        <a:lstStyle/>
        <a:p>
          <a:r>
            <a:rPr lang="en-US" dirty="0"/>
            <a:t>Where would you try to promote?</a:t>
          </a:r>
        </a:p>
      </dgm:t>
    </dgm:pt>
    <dgm:pt modelId="{FAEC1400-FEEC-4FE8-A216-BD995CA8DD53}" type="parTrans" cxnId="{86FBF9FE-8128-4609-8830-F069189B0D9F}">
      <dgm:prSet/>
      <dgm:spPr/>
      <dgm:t>
        <a:bodyPr/>
        <a:lstStyle/>
        <a:p>
          <a:endParaRPr lang="en-US"/>
        </a:p>
      </dgm:t>
    </dgm:pt>
    <dgm:pt modelId="{AC99E716-B806-4533-A09A-C914DEE5A9C8}" type="sibTrans" cxnId="{86FBF9FE-8128-4609-8830-F069189B0D9F}">
      <dgm:prSet/>
      <dgm:spPr/>
      <dgm:t>
        <a:bodyPr/>
        <a:lstStyle/>
        <a:p>
          <a:endParaRPr lang="en-US"/>
        </a:p>
      </dgm:t>
    </dgm:pt>
    <dgm:pt modelId="{D6DDD0E9-48FD-4FF8-9B8B-591AC27AEF2F}">
      <dgm:prSet/>
      <dgm:spPr/>
      <dgm:t>
        <a:bodyPr/>
        <a:lstStyle/>
        <a:p>
          <a:r>
            <a:rPr lang="en-US"/>
            <a:t>Would you sell it in every store, in every city?</a:t>
          </a:r>
        </a:p>
      </dgm:t>
    </dgm:pt>
    <dgm:pt modelId="{051FF442-D1AD-4205-8134-F2BBD212757D}" type="parTrans" cxnId="{3A32ED5C-D339-4A97-A786-898EA882F926}">
      <dgm:prSet/>
      <dgm:spPr/>
      <dgm:t>
        <a:bodyPr/>
        <a:lstStyle/>
        <a:p>
          <a:endParaRPr lang="en-US"/>
        </a:p>
      </dgm:t>
    </dgm:pt>
    <dgm:pt modelId="{DAD28B34-01B0-4E28-9611-B35CDA12D564}" type="sibTrans" cxnId="{3A32ED5C-D339-4A97-A786-898EA882F926}">
      <dgm:prSet/>
      <dgm:spPr/>
      <dgm:t>
        <a:bodyPr/>
        <a:lstStyle/>
        <a:p>
          <a:endParaRPr lang="en-US"/>
        </a:p>
      </dgm:t>
    </dgm:pt>
    <dgm:pt modelId="{34D6EB63-61E5-495D-A10F-6294AFE01408}">
      <dgm:prSet/>
      <dgm:spPr/>
      <dgm:t>
        <a:bodyPr/>
        <a:lstStyle/>
        <a:p>
          <a:r>
            <a:rPr lang="en-US"/>
            <a:t>No, as elderly men and women don’t shop everywhere to get these devices</a:t>
          </a:r>
        </a:p>
      </dgm:t>
    </dgm:pt>
    <dgm:pt modelId="{9938970F-0B19-47E3-A18C-8522731D584A}" type="parTrans" cxnId="{68A3649D-DD94-4C9A-9017-07246F2C27B5}">
      <dgm:prSet/>
      <dgm:spPr/>
      <dgm:t>
        <a:bodyPr/>
        <a:lstStyle/>
        <a:p>
          <a:endParaRPr lang="en-US"/>
        </a:p>
      </dgm:t>
    </dgm:pt>
    <dgm:pt modelId="{3894CA13-A365-4545-B586-F97BBE8260C1}" type="sibTrans" cxnId="{68A3649D-DD94-4C9A-9017-07246F2C27B5}">
      <dgm:prSet/>
      <dgm:spPr/>
      <dgm:t>
        <a:bodyPr/>
        <a:lstStyle/>
        <a:p>
          <a:endParaRPr lang="en-US"/>
        </a:p>
      </dgm:t>
    </dgm:pt>
    <dgm:pt modelId="{B7BDBFAB-F18B-4645-86FB-90699861940A}">
      <dgm:prSet/>
      <dgm:spPr/>
      <dgm:t>
        <a:bodyPr/>
        <a:lstStyle/>
        <a:p>
          <a:r>
            <a:rPr lang="en-US" dirty="0"/>
            <a:t>Where could you Place (sell) it?</a:t>
          </a:r>
        </a:p>
      </dgm:t>
    </dgm:pt>
    <dgm:pt modelId="{881CF98E-B7D3-4E98-B056-253924A7CA83}" type="parTrans" cxnId="{EF1BEFED-2D88-498B-BD79-DE92D8AB7FCC}">
      <dgm:prSet/>
      <dgm:spPr/>
      <dgm:t>
        <a:bodyPr/>
        <a:lstStyle/>
        <a:p>
          <a:endParaRPr lang="en-US"/>
        </a:p>
      </dgm:t>
    </dgm:pt>
    <dgm:pt modelId="{A622F6F4-AFB2-47D0-9709-9FB09457B1EB}" type="sibTrans" cxnId="{EF1BEFED-2D88-498B-BD79-DE92D8AB7FCC}">
      <dgm:prSet/>
      <dgm:spPr/>
      <dgm:t>
        <a:bodyPr/>
        <a:lstStyle/>
        <a:p>
          <a:endParaRPr lang="en-US"/>
        </a:p>
      </dgm:t>
    </dgm:pt>
    <dgm:pt modelId="{2375244D-C4DB-4597-BE1D-586F6CB5DCA6}" type="pres">
      <dgm:prSet presAssocID="{60CB3E89-75A2-41FD-BF08-803155B5D670}" presName="Name0" presStyleCnt="0">
        <dgm:presLayoutVars>
          <dgm:dir/>
          <dgm:animLvl val="lvl"/>
          <dgm:resizeHandles val="exact"/>
        </dgm:presLayoutVars>
      </dgm:prSet>
      <dgm:spPr/>
    </dgm:pt>
    <dgm:pt modelId="{4293A497-6091-474C-8806-13C472C99B07}" type="pres">
      <dgm:prSet presAssocID="{AF674F00-E99B-4E3C-B437-8D816EB7C767}" presName="composite" presStyleCnt="0"/>
      <dgm:spPr/>
    </dgm:pt>
    <dgm:pt modelId="{898E4343-F2F7-42CC-B821-0023D663FFD8}" type="pres">
      <dgm:prSet presAssocID="{AF674F00-E99B-4E3C-B437-8D816EB7C76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E9EA8F6-98C0-415B-938B-3F250757FA12}" type="pres">
      <dgm:prSet presAssocID="{AF674F00-E99B-4E3C-B437-8D816EB7C767}" presName="desTx" presStyleLbl="alignAccFollowNode1" presStyleIdx="0" presStyleCnt="2" custScaleY="102060">
        <dgm:presLayoutVars>
          <dgm:bulletEnabled val="1"/>
        </dgm:presLayoutVars>
      </dgm:prSet>
      <dgm:spPr/>
    </dgm:pt>
    <dgm:pt modelId="{16D2B6FB-B86B-4070-8013-E229C6FC0E11}" type="pres">
      <dgm:prSet presAssocID="{1AE78AED-DA86-40F2-AEF1-844991344358}" presName="space" presStyleCnt="0"/>
      <dgm:spPr/>
    </dgm:pt>
    <dgm:pt modelId="{431D4218-EB62-4A9F-9E38-7697E1BF60CB}" type="pres">
      <dgm:prSet presAssocID="{D6DDD0E9-48FD-4FF8-9B8B-591AC27AEF2F}" presName="composite" presStyleCnt="0"/>
      <dgm:spPr/>
    </dgm:pt>
    <dgm:pt modelId="{38622161-CADA-4897-A40B-99F678D359A4}" type="pres">
      <dgm:prSet presAssocID="{D6DDD0E9-48FD-4FF8-9B8B-591AC27AEF2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8178EA6-2D4D-41DE-835C-629154C68235}" type="pres">
      <dgm:prSet presAssocID="{D6DDD0E9-48FD-4FF8-9B8B-591AC27AEF2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82B8A19-D158-43B2-ADFA-09FA9E4AA27D}" type="presOf" srcId="{AF674F00-E99B-4E3C-B437-8D816EB7C767}" destId="{898E4343-F2F7-42CC-B821-0023D663FFD8}" srcOrd="0" destOrd="0" presId="urn:microsoft.com/office/officeart/2005/8/layout/hList1"/>
    <dgm:cxn modelId="{3A32ED5C-D339-4A97-A786-898EA882F926}" srcId="{60CB3E89-75A2-41FD-BF08-803155B5D670}" destId="{D6DDD0E9-48FD-4FF8-9B8B-591AC27AEF2F}" srcOrd="1" destOrd="0" parTransId="{051FF442-D1AD-4205-8134-F2BBD212757D}" sibTransId="{DAD28B34-01B0-4E28-9611-B35CDA12D564}"/>
    <dgm:cxn modelId="{E142FB66-9BB8-48C4-BC3F-3E0F38D10F2D}" srcId="{AF674F00-E99B-4E3C-B437-8D816EB7C767}" destId="{EE595A37-3BB4-4FB0-9818-486A0B4784D9}" srcOrd="0" destOrd="0" parTransId="{E828295C-F968-4502-8C3A-FC04FAA322F7}" sibTransId="{AFD0CDF8-0EDF-4C89-A27E-64D8144CF148}"/>
    <dgm:cxn modelId="{F1E3F458-A92B-4615-A01C-545526C432AD}" type="presOf" srcId="{D6DDD0E9-48FD-4FF8-9B8B-591AC27AEF2F}" destId="{38622161-CADA-4897-A40B-99F678D359A4}" srcOrd="0" destOrd="0" presId="urn:microsoft.com/office/officeart/2005/8/layout/hList1"/>
    <dgm:cxn modelId="{869C3385-2AB5-4D22-8398-FBEF37B708ED}" type="presOf" srcId="{60CB3E89-75A2-41FD-BF08-803155B5D670}" destId="{2375244D-C4DB-4597-BE1D-586F6CB5DCA6}" srcOrd="0" destOrd="0" presId="urn:microsoft.com/office/officeart/2005/8/layout/hList1"/>
    <dgm:cxn modelId="{8442138E-C05D-4EE7-844E-45547AAFE938}" type="presOf" srcId="{E1659F4E-F92C-4299-A11B-9352FC89F823}" destId="{4E9EA8F6-98C0-415B-938B-3F250757FA12}" srcOrd="0" destOrd="1" presId="urn:microsoft.com/office/officeart/2005/8/layout/hList1"/>
    <dgm:cxn modelId="{68A3649D-DD94-4C9A-9017-07246F2C27B5}" srcId="{D6DDD0E9-48FD-4FF8-9B8B-591AC27AEF2F}" destId="{34D6EB63-61E5-495D-A10F-6294AFE01408}" srcOrd="0" destOrd="0" parTransId="{9938970F-0B19-47E3-A18C-8522731D584A}" sibTransId="{3894CA13-A365-4545-B586-F97BBE8260C1}"/>
    <dgm:cxn modelId="{6349AABD-E604-48E7-BB13-FA3713BD553E}" type="presOf" srcId="{B7BDBFAB-F18B-4645-86FB-90699861940A}" destId="{78178EA6-2D4D-41DE-835C-629154C68235}" srcOrd="0" destOrd="1" presId="urn:microsoft.com/office/officeart/2005/8/layout/hList1"/>
    <dgm:cxn modelId="{063D8FEA-4789-41CC-9284-6417444B9952}" srcId="{60CB3E89-75A2-41FD-BF08-803155B5D670}" destId="{AF674F00-E99B-4E3C-B437-8D816EB7C767}" srcOrd="0" destOrd="0" parTransId="{38792D72-6533-4B59-8AE5-59A9FEEA44DF}" sibTransId="{1AE78AED-DA86-40F2-AEF1-844991344358}"/>
    <dgm:cxn modelId="{EF1BEFED-2D88-498B-BD79-DE92D8AB7FCC}" srcId="{D6DDD0E9-48FD-4FF8-9B8B-591AC27AEF2F}" destId="{B7BDBFAB-F18B-4645-86FB-90699861940A}" srcOrd="1" destOrd="0" parTransId="{881CF98E-B7D3-4E98-B056-253924A7CA83}" sibTransId="{A622F6F4-AFB2-47D0-9709-9FB09457B1EB}"/>
    <dgm:cxn modelId="{6D0AC4F2-1D5F-40F1-AA71-11CD2B8E8C4C}" type="presOf" srcId="{EE595A37-3BB4-4FB0-9818-486A0B4784D9}" destId="{4E9EA8F6-98C0-415B-938B-3F250757FA12}" srcOrd="0" destOrd="0" presId="urn:microsoft.com/office/officeart/2005/8/layout/hList1"/>
    <dgm:cxn modelId="{071AEEFA-865B-423B-8306-896924CA7C8C}" type="presOf" srcId="{34D6EB63-61E5-495D-A10F-6294AFE01408}" destId="{78178EA6-2D4D-41DE-835C-629154C68235}" srcOrd="0" destOrd="0" presId="urn:microsoft.com/office/officeart/2005/8/layout/hList1"/>
    <dgm:cxn modelId="{86FBF9FE-8128-4609-8830-F069189B0D9F}" srcId="{AF674F00-E99B-4E3C-B437-8D816EB7C767}" destId="{E1659F4E-F92C-4299-A11B-9352FC89F823}" srcOrd="1" destOrd="0" parTransId="{FAEC1400-FEEC-4FE8-A216-BD995CA8DD53}" sibTransId="{AC99E716-B806-4533-A09A-C914DEE5A9C8}"/>
    <dgm:cxn modelId="{1D0E6401-8570-49E6-AE80-3E2DA4183840}" type="presParOf" srcId="{2375244D-C4DB-4597-BE1D-586F6CB5DCA6}" destId="{4293A497-6091-474C-8806-13C472C99B07}" srcOrd="0" destOrd="0" presId="urn:microsoft.com/office/officeart/2005/8/layout/hList1"/>
    <dgm:cxn modelId="{CD30D598-8DE0-4542-8282-55174301C8DD}" type="presParOf" srcId="{4293A497-6091-474C-8806-13C472C99B07}" destId="{898E4343-F2F7-42CC-B821-0023D663FFD8}" srcOrd="0" destOrd="0" presId="urn:microsoft.com/office/officeart/2005/8/layout/hList1"/>
    <dgm:cxn modelId="{87330746-E7E2-4D69-BEEB-1355B7A27506}" type="presParOf" srcId="{4293A497-6091-474C-8806-13C472C99B07}" destId="{4E9EA8F6-98C0-415B-938B-3F250757FA12}" srcOrd="1" destOrd="0" presId="urn:microsoft.com/office/officeart/2005/8/layout/hList1"/>
    <dgm:cxn modelId="{0DAB6031-A839-462C-9259-103F42D53102}" type="presParOf" srcId="{2375244D-C4DB-4597-BE1D-586F6CB5DCA6}" destId="{16D2B6FB-B86B-4070-8013-E229C6FC0E11}" srcOrd="1" destOrd="0" presId="urn:microsoft.com/office/officeart/2005/8/layout/hList1"/>
    <dgm:cxn modelId="{DF72972D-4F18-4169-9BCB-4AECC7E9A47D}" type="presParOf" srcId="{2375244D-C4DB-4597-BE1D-586F6CB5DCA6}" destId="{431D4218-EB62-4A9F-9E38-7697E1BF60CB}" srcOrd="2" destOrd="0" presId="urn:microsoft.com/office/officeart/2005/8/layout/hList1"/>
    <dgm:cxn modelId="{8C24A74D-D886-4FDA-BDDB-EB293EED4BB5}" type="presParOf" srcId="{431D4218-EB62-4A9F-9E38-7697E1BF60CB}" destId="{38622161-CADA-4897-A40B-99F678D359A4}" srcOrd="0" destOrd="0" presId="urn:microsoft.com/office/officeart/2005/8/layout/hList1"/>
    <dgm:cxn modelId="{570BA88A-E56C-4D68-92CA-547D9F3318C1}" type="presParOf" srcId="{431D4218-EB62-4A9F-9E38-7697E1BF60CB}" destId="{78178EA6-2D4D-41DE-835C-629154C682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E4343-F2F7-42CC-B821-0023D663FFD8}">
      <dsp:nvSpPr>
        <dsp:cNvPr id="0" name=""/>
        <dsp:cNvSpPr/>
      </dsp:nvSpPr>
      <dsp:spPr>
        <a:xfrm>
          <a:off x="33" y="1404870"/>
          <a:ext cx="3195271" cy="1232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Will you Promote this through a TV commercial and play it on ever TV station, at every hour of the day?</a:t>
          </a:r>
        </a:p>
      </dsp:txBody>
      <dsp:txXfrm>
        <a:off x="33" y="1404870"/>
        <a:ext cx="3195271" cy="1232426"/>
      </dsp:txXfrm>
    </dsp:sp>
    <dsp:sp modelId="{4E9EA8F6-98C0-415B-938B-3F250757FA12}">
      <dsp:nvSpPr>
        <dsp:cNvPr id="0" name=""/>
        <dsp:cNvSpPr/>
      </dsp:nvSpPr>
      <dsp:spPr>
        <a:xfrm>
          <a:off x="33" y="2617127"/>
          <a:ext cx="3195271" cy="1998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No Return on your Investment (ROI) for the cost of the TV Commercial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Where would you try to promote?</a:t>
          </a:r>
        </a:p>
      </dsp:txBody>
      <dsp:txXfrm>
        <a:off x="33" y="2617127"/>
        <a:ext cx="3195271" cy="1998553"/>
      </dsp:txXfrm>
    </dsp:sp>
    <dsp:sp modelId="{38622161-CADA-4897-A40B-99F678D359A4}">
      <dsp:nvSpPr>
        <dsp:cNvPr id="0" name=""/>
        <dsp:cNvSpPr/>
      </dsp:nvSpPr>
      <dsp:spPr>
        <a:xfrm>
          <a:off x="3642642" y="1414955"/>
          <a:ext cx="3195271" cy="1232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Would you sell it in every store, in every city?</a:t>
          </a:r>
        </a:p>
      </dsp:txBody>
      <dsp:txXfrm>
        <a:off x="3642642" y="1414955"/>
        <a:ext cx="3195271" cy="1232426"/>
      </dsp:txXfrm>
    </dsp:sp>
    <dsp:sp modelId="{78178EA6-2D4D-41DE-835C-629154C68235}">
      <dsp:nvSpPr>
        <dsp:cNvPr id="0" name=""/>
        <dsp:cNvSpPr/>
      </dsp:nvSpPr>
      <dsp:spPr>
        <a:xfrm>
          <a:off x="3642642" y="2647382"/>
          <a:ext cx="3195271" cy="1958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No, as elderly men and women don’t shop everywhere to get these devices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Where could you Place (sell) it?</a:t>
          </a:r>
        </a:p>
      </dsp:txBody>
      <dsp:txXfrm>
        <a:off x="3642642" y="2647382"/>
        <a:ext cx="3195271" cy="1958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05A83-37E1-664C-A8BA-34D4E32B58A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3FA21-73EE-7D48-956F-DD5B4A093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3FA21-73EE-7D48-956F-DD5B4A0938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3FA21-73EE-7D48-956F-DD5B4A0938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A8DC-1056-CBD1-EAC3-B6BB2D552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60490-57DA-7D1D-2F05-A63A1F230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7CF6-A812-8638-9521-43D23CE3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0BD9-3024-E639-2BE5-C2814076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B050C-4A69-D490-BD24-593338AD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2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5BCD-79D8-7CF2-F88E-76A3101D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1C2A7-DE74-F308-C612-6198C075F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B88C-A664-782E-83F9-9570E4A5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A74E-D578-890B-7DE8-6BCCA035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CB48-C7DF-C08F-C1BA-3C66A7EC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E4DFC-7B56-D877-995E-6EF16005B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F312-6819-2ABE-F7F9-C620744AE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060D-D126-59AA-5356-97CE13D8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95E2-8A2C-3D20-6A44-694BB3D1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2E8D4-5294-00C5-E550-4F5C0B38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E02B-E1AD-A76D-2378-151A8713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AE17-2A4D-5EE8-DC5D-76277965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9359-CAE2-19D9-6D4E-D14100B8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A87A-3BF1-369B-28C7-DB104B6D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8463-E050-4C2E-E3A6-286228E4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CC67-CC4D-937A-CB1A-14F89366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09F95-ADFA-D553-2042-5E8B02B82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4950-BFF7-64B3-E221-0A44C637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30626-8042-F897-E6EF-AD7F977C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1C7CB-600D-5542-DD99-737FBBCD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1A1C-D450-AFBD-CD2C-02433C8A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E4C57-F948-2374-1F4A-3DA94E5CA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5397A-C738-6C4C-EE68-00833D5A2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7DA73-C952-BEE3-1F97-93A2AE58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D5F2E-0B93-4F94-D320-14B20E4A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4A94E-D52E-A219-47C0-98AA3ABE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0B38-1590-D42A-06AD-5E778EEA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52179-CDCA-50C6-7B41-C84FCE98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D253A-99F9-EBD2-347B-D4533DCF7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7774F-8FB4-7D59-D920-1235AE6D6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02B73-2938-BCE3-C573-92C3CA6BB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ECA2B-89C8-FC60-744E-035534D4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9C5CA-A01F-8636-E623-7DB9ED66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3E39A-545D-036C-B6AD-E0C85671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9102-871D-ED73-7525-972FB1FF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DEDFE-3894-C87B-0A50-535A5E9C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3A40C-37F2-8D9B-F72D-EC35A6C4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B76DD-0C65-0EE3-5FE8-9AD92AEF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CB3F3-6619-17FC-DC74-D79A56B6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7ADF3-AF6C-052A-EDB1-03671BF7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92975-6F4F-FFDA-525E-1E6B1DCE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C6D-D5E7-7C6E-37E1-7E5D3F30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9671-82E6-989C-D232-D622BA7F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967E6-452E-D5F2-D0B0-A6BCF4488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20B00-6D1E-705A-DAF6-8D0EB98C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9DC6F-5615-E1E3-783C-407A43CC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77625-580B-00F7-2855-16B4E0B4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33A0-7AA3-B870-2EBD-6985F2EF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BF757-9CE2-4F64-8FEA-0FEE7E6CC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B32B8-0185-C4BC-367F-F3B5B603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1E58-BDDD-34F7-B6A3-F8B5271D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BADB8-9D4C-4A42-C80C-6A31B825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475AD-E80E-841E-90E9-2888DC03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2795A-68B9-3465-1165-99781406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D06F-7420-9FB8-2DDF-C8F206C1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05432-4908-2C10-81BC-68FCDA510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0B30-2029-F941-A117-4690877D4EB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12BDC-F4E6-25A5-63ED-CADD67ED2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D38A-28B6-A524-95D6-57D4F92C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illustrations/market-segmenta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rget-dart-aim-success-goal-141477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illustrations/market-segmenta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Graphs And Numbers">
            <a:extLst>
              <a:ext uri="{FF2B5EF4-FFF2-40B4-BE49-F238E27FC236}">
                <a16:creationId xmlns:a16="http://schemas.microsoft.com/office/drawing/2014/main" id="{5F26471E-7BC7-664C-4621-8FB480B267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881D4-9C87-A7BD-6D23-061B5651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Target Markets for a Business</a:t>
            </a:r>
          </a:p>
        </p:txBody>
      </p:sp>
    </p:spTree>
    <p:extLst>
      <p:ext uri="{BB962C8B-B14F-4D97-AF65-F5344CB8AC3E}">
        <p14:creationId xmlns:p14="http://schemas.microsoft.com/office/powerpoint/2010/main" val="20066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11B5C-E0D1-232D-E6A7-6EC769C79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09F5F-37A6-E0DA-4C15-926D1D5A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What is a Target Market?</a:t>
            </a:r>
            <a:endParaRPr lang="en-US" sz="54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1DCA5-89A2-150A-B859-4019159D1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Target Market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smaller more specific groups of consumers with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common characteristics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that make them more likely to be interested and to buy your product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- The pieces of the market (pie) that you will focus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2E8AE-3AAC-1258-C134-4D24B691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03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19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708372F-747B-2CFD-F31B-F4A96E68B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618429"/>
              </p:ext>
            </p:extLst>
          </p:nvPr>
        </p:nvGraphicFramePr>
        <p:xfrm>
          <a:off x="838200" y="431569"/>
          <a:ext cx="6837947" cy="602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Mobility Aids for Seniors">
            <a:extLst>
              <a:ext uri="{FF2B5EF4-FFF2-40B4-BE49-F238E27FC236}">
                <a16:creationId xmlns:a16="http://schemas.microsoft.com/office/drawing/2014/main" id="{F42F2202-B59E-ADE0-2F38-4A11133D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210" y="2072395"/>
            <a:ext cx="3825322" cy="38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749CE-5C44-CD68-BA2B-9B5CC9B5EC4E}"/>
              </a:ext>
            </a:extLst>
          </p:cNvPr>
          <p:cNvSpPr txBox="1"/>
          <p:nvPr/>
        </p:nvSpPr>
        <p:spPr>
          <a:xfrm>
            <a:off x="838200" y="5251792"/>
            <a:ext cx="3216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 ads, social media pages, magazines, with doctors, in medical stores, assisted living communities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39C7B-5F40-008D-9800-A5E44D59767C}"/>
              </a:ext>
            </a:extLst>
          </p:cNvPr>
          <p:cNvSpPr txBox="1"/>
          <p:nvPr/>
        </p:nvSpPr>
        <p:spPr>
          <a:xfrm>
            <a:off x="4459705" y="5271844"/>
            <a:ext cx="3216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Walmart, Target, online retailers like Amazon, in hospitals, doctor’s offices, Medical stores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4CBB09-898D-078A-99BF-65D9B69C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6" y="662826"/>
            <a:ext cx="9863489" cy="923330"/>
          </a:xfrm>
        </p:spPr>
        <p:txBody>
          <a:bodyPr anchor="b">
            <a:normAutofit fontScale="90000"/>
          </a:bodyPr>
          <a:lstStyle/>
          <a:p>
            <a:r>
              <a:rPr lang="en-US" altLang="en-US" sz="5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Table Talk:  </a:t>
            </a:r>
            <a:br>
              <a:rPr lang="en-US" altLang="en-US" sz="5400" dirty="0"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5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On White Boards answer questions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602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8E4343-F2F7-42CC-B821-0023D663F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898E4343-F2F7-42CC-B821-0023D663F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898E4343-F2F7-42CC-B821-0023D663F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898E4343-F2F7-42CC-B821-0023D663F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622161-CADA-4897-A40B-99F678D35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graphicEl>
                                              <a:dgm id="{38622161-CADA-4897-A40B-99F678D35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38622161-CADA-4897-A40B-99F678D35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38622161-CADA-4897-A40B-99F678D35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9EA8F6-98C0-415B-938B-3F250757F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graphicEl>
                                              <a:dgm id="{4E9EA8F6-98C0-415B-938B-3F250757F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4E9EA8F6-98C0-415B-938B-3F250757F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4E9EA8F6-98C0-415B-938B-3F250757F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178EA6-2D4D-41DE-835C-629154C6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78178EA6-2D4D-41DE-835C-629154C6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78178EA6-2D4D-41DE-835C-629154C6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78178EA6-2D4D-41DE-835C-629154C6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335D3-EA7F-901C-047A-8F7F1425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6" y="160450"/>
            <a:ext cx="5751095" cy="65370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1. Product: Walking Devices</a:t>
            </a:r>
          </a:p>
          <a:p>
            <a:r>
              <a:rPr lang="en-US" b="1" dirty="0"/>
              <a:t>Variety:</a:t>
            </a:r>
            <a:r>
              <a:rPr lang="en-US" dirty="0"/>
              <a:t> Offer a range of walking devices including canes, walkers, rollators, and knee scooters to cater to different mobility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Quality:</a:t>
            </a:r>
            <a:r>
              <a:rPr lang="en-US" dirty="0"/>
              <a:t> Durable, lightweight materials for ease of use and longevity.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Design:</a:t>
            </a:r>
            <a:r>
              <a:rPr lang="en-US" dirty="0"/>
              <a:t> Ergonomic design for comfort and stability; adjustable height and handles.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Pricing Strategy: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Competitive Pricing:</a:t>
            </a:r>
            <a:r>
              <a:rPr lang="en-US" dirty="0"/>
              <a:t> Align with industry standards to remain competitive.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Discounts and Offers:</a:t>
            </a:r>
            <a:r>
              <a:rPr lang="en-US" dirty="0"/>
              <a:t> Seasonal discounts, bulk purchase discounts for healthcare providers, loyalty programs for repeat customers.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Financing Options:</a:t>
            </a:r>
            <a:r>
              <a:rPr lang="en-US" dirty="0"/>
              <a:t> Installment plans or financing options for high-end models.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AE6EE-2BF5-6956-8908-085182E2EC08}"/>
              </a:ext>
            </a:extLst>
          </p:cNvPr>
          <p:cNvSpPr txBox="1"/>
          <p:nvPr/>
        </p:nvSpPr>
        <p:spPr>
          <a:xfrm>
            <a:off x="5863391" y="84222"/>
            <a:ext cx="621631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Place: Distribution Channels: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Online:  </a:t>
            </a:r>
            <a:r>
              <a:rPr lang="en-US" dirty="0"/>
              <a:t>E-commerce websites (company’s own site, Amazon, medical supply stores)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Retail: </a:t>
            </a:r>
            <a:r>
              <a:rPr lang="en-US" dirty="0"/>
              <a:t>Pharmacies and drugstores, Medical supply stores, Large retail chains like Walmart or Target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Healthcare Providers: </a:t>
            </a:r>
            <a:r>
              <a:rPr lang="en-US" dirty="0"/>
              <a:t>Hospitals and clinics, Physiotherapy and rehabilitation centers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Community Centers:  </a:t>
            </a:r>
            <a:r>
              <a:rPr lang="en-US" dirty="0"/>
              <a:t>Senior centers, community health fairs, and wellness workshops.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4. Promotion:</a:t>
            </a:r>
          </a:p>
          <a:p>
            <a:r>
              <a:rPr lang="en-US" b="1" dirty="0"/>
              <a:t>Marketing Strategies:  Educational Content: </a:t>
            </a:r>
            <a:r>
              <a:rPr lang="en-US" dirty="0"/>
              <a:t>Informative blog posts, videos, and webinars on the benefits/and proper use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Healthcare Professional Endorsements: </a:t>
            </a:r>
            <a:r>
              <a:rPr lang="en-US" dirty="0"/>
              <a:t>Partner with doctors, physiotherapists, and occupational therapists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Advertising: Online ads and print ads </a:t>
            </a:r>
            <a:r>
              <a:rPr lang="en-US" dirty="0"/>
              <a:t>targeting the elderly and their caregivers on social media platforms, Google Ads in magazines and newspapers targeting senior citizens.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Events and Sponsorships: </a:t>
            </a:r>
            <a:r>
              <a:rPr lang="en-US" dirty="0"/>
              <a:t>Sponsor health fairs, community events, and senior wellness programs.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Sales Promotions: </a:t>
            </a:r>
            <a:r>
              <a:rPr lang="en-US" dirty="0"/>
              <a:t>Limited-time discounts, special offers during health awareness months.</a:t>
            </a:r>
          </a:p>
          <a:p>
            <a:r>
              <a:rPr lang="en-US" b="1" dirty="0"/>
              <a:t>Public Relations: </a:t>
            </a:r>
            <a:r>
              <a:rPr lang="en-US" dirty="0"/>
              <a:t>Press releases and media coverage on product launches. Customer reviews and ratings to build trust and credibility.</a:t>
            </a:r>
          </a:p>
        </p:txBody>
      </p:sp>
    </p:spTree>
    <p:extLst>
      <p:ext uri="{BB962C8B-B14F-4D97-AF65-F5344CB8AC3E}">
        <p14:creationId xmlns:p14="http://schemas.microsoft.com/office/powerpoint/2010/main" val="319934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A3921-8B99-632B-C9E6-F8B9FC724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950" b="1412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Quick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AutoNum type="arabicPeriod"/>
            </a:pPr>
            <a:r>
              <a:rPr lang="en-US" b="0" i="0" u="none" strike="noStrike" dirty="0">
                <a:effectLst/>
                <a:latin typeface="+mj-lt"/>
              </a:rPr>
              <a:t>In your activity Packet Answer </a:t>
            </a:r>
            <a:r>
              <a:rPr lang="en-US" dirty="0">
                <a:latin typeface="+mj-lt"/>
              </a:rPr>
              <a:t>in your own words why do you think that Market Segmentation to find your Target Market is important to businesses?  </a:t>
            </a:r>
          </a:p>
          <a:p>
            <a:pPr marL="514350" indent="-514350" eaLnBrk="1" hangingPunct="1">
              <a:buAutoNum type="arabicPeriod"/>
            </a:pPr>
            <a:r>
              <a:rPr lang="en-US" dirty="0">
                <a:latin typeface="+mj-lt"/>
              </a:rPr>
              <a:t>Google Classroom Assignment 5-2 Target Market Review</a:t>
            </a:r>
          </a:p>
        </p:txBody>
      </p:sp>
    </p:spTree>
    <p:extLst>
      <p:ext uri="{BB962C8B-B14F-4D97-AF65-F5344CB8AC3E}">
        <p14:creationId xmlns:p14="http://schemas.microsoft.com/office/powerpoint/2010/main" val="102400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Lesson Objectives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342900" marR="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What is Market Segmentation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What is a Target Market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How to Target Market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Why is Target Marketing Important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Image result for objective">
            <a:extLst>
              <a:ext uri="{FF2B5EF4-FFF2-40B4-BE49-F238E27FC236}">
                <a16:creationId xmlns:a16="http://schemas.microsoft.com/office/drawing/2014/main" id="{4C56B975-2F9A-A841-5691-B3B2C4C4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92393"/>
            <a:ext cx="6903720" cy="48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0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986AC-2846-D8CA-0EA1-51B09C43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75" y="788327"/>
            <a:ext cx="4326076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 </a:t>
            </a:r>
            <a:r>
              <a:rPr lang="en-US" sz="2400" b="1" i="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marketing mix 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refers to the set of actions, or tactics, that a company uses to promote its brand or product in the market to those </a:t>
            </a:r>
            <a:r>
              <a:rPr lang="en-US" sz="2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customers most likely to buy your product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73703-981F-4349-61E1-B41550115817}"/>
              </a:ext>
            </a:extLst>
          </p:cNvPr>
          <p:cNvSpPr txBox="1"/>
          <p:nvPr/>
        </p:nvSpPr>
        <p:spPr>
          <a:xfrm>
            <a:off x="252975" y="2786214"/>
            <a:ext cx="402336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The 4ps of Marketing Defined: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Product</a:t>
            </a:r>
            <a:r>
              <a:rPr lang="en-US" sz="2000" dirty="0"/>
              <a:t> - How you will design and create your product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Price</a:t>
            </a:r>
            <a:r>
              <a:rPr lang="en-US" sz="2000" b="1" i="1" dirty="0"/>
              <a:t> – </a:t>
            </a:r>
            <a:r>
              <a:rPr lang="en-US" sz="2000" dirty="0"/>
              <a:t>what you will sell it for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Promote</a:t>
            </a:r>
            <a:r>
              <a:rPr lang="en-US" sz="2000" b="1" i="1" dirty="0"/>
              <a:t>  </a:t>
            </a:r>
            <a:r>
              <a:rPr lang="en-US" sz="2000" dirty="0"/>
              <a:t>- where and how  you tell customers about it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Place</a:t>
            </a:r>
            <a:r>
              <a:rPr lang="en-US" sz="2000" b="1" i="1" dirty="0"/>
              <a:t> – Locations w</a:t>
            </a:r>
            <a:r>
              <a:rPr lang="en-US" sz="2000" dirty="0"/>
              <a:t>here you will sell it at</a:t>
            </a:r>
          </a:p>
        </p:txBody>
      </p:sp>
      <p:pic>
        <p:nvPicPr>
          <p:cNvPr id="1028" name="Picture 4" descr="4 Ps of Marketing Template">
            <a:extLst>
              <a:ext uri="{FF2B5EF4-FFF2-40B4-BE49-F238E27FC236}">
                <a16:creationId xmlns:a16="http://schemas.microsoft.com/office/drawing/2014/main" id="{5807617E-F07D-1DB6-7516-F83656034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17900" r="10263" b="17512"/>
          <a:stretch/>
        </p:blipFill>
        <p:spPr bwMode="auto">
          <a:xfrm>
            <a:off x="4529310" y="2089388"/>
            <a:ext cx="7561808" cy="410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3146EC4-31AB-9C92-46EC-C4110C63C012}"/>
              </a:ext>
            </a:extLst>
          </p:cNvPr>
          <p:cNvSpPr/>
          <p:nvPr/>
        </p:nvSpPr>
        <p:spPr>
          <a:xfrm>
            <a:off x="4693920" y="4683422"/>
            <a:ext cx="1938528" cy="12418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Sell on line, in store, download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Location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How to ship 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4AED5-D722-027A-27FE-C888FA6F2E9A}"/>
              </a:ext>
            </a:extLst>
          </p:cNvPr>
          <p:cNvSpPr/>
          <p:nvPr/>
        </p:nvSpPr>
        <p:spPr>
          <a:xfrm>
            <a:off x="6337300" y="1054100"/>
            <a:ext cx="3924300" cy="774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268550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D2BE4-8A8C-6956-1DC8-17DAB546AEF4}"/>
              </a:ext>
            </a:extLst>
          </p:cNvPr>
          <p:cNvSpPr txBox="1"/>
          <p:nvPr/>
        </p:nvSpPr>
        <p:spPr>
          <a:xfrm>
            <a:off x="630936" y="639520"/>
            <a:ext cx="4181696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Businesses Aim their Marketing Mix at their </a:t>
            </a:r>
            <a:r>
              <a:rPr lang="en-US" sz="38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Customers</a:t>
            </a:r>
            <a:endParaRPr lang="en-US" sz="3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181696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i="0" u="none" strike="noStrike" dirty="0">
                <a:effectLst/>
              </a:rPr>
              <a:t>Will Everyone in the World buy your product?</a:t>
            </a:r>
          </a:p>
          <a:p>
            <a:pPr marL="0"/>
            <a:r>
              <a:rPr lang="en-US" sz="2200" i="0" u="none" strike="noStrike" dirty="0">
                <a:effectLst/>
              </a:rPr>
              <a:t>Just like aiming for a bullseye in a game</a:t>
            </a:r>
            <a:r>
              <a:rPr lang="en-US" sz="2200" dirty="0"/>
              <a:t>, businesses aim their products </a:t>
            </a:r>
            <a:r>
              <a:rPr lang="en-US" sz="2200" i="0" u="none" strike="noStrike" dirty="0">
                <a:effectLst/>
              </a:rPr>
              <a:t>at specific groups of people</a:t>
            </a:r>
          </a:p>
          <a:p>
            <a:pPr marL="0"/>
            <a:r>
              <a:rPr lang="en-US" sz="2200" dirty="0"/>
              <a:t>These customers are known as your </a:t>
            </a:r>
            <a:r>
              <a:rPr lang="en-US" sz="2200" b="1" u="sng" dirty="0"/>
              <a:t>Target Market</a:t>
            </a:r>
            <a:endParaRPr lang="en-US" sz="2200" b="1" i="0" u="sng" strike="noStrike" dirty="0">
              <a:effectLst/>
            </a:endParaRPr>
          </a:p>
        </p:txBody>
      </p:sp>
      <p:pic>
        <p:nvPicPr>
          <p:cNvPr id="1026" name="Picture 2" descr="What Is Target Marketing?">
            <a:extLst>
              <a:ext uri="{FF2B5EF4-FFF2-40B4-BE49-F238E27FC236}">
                <a16:creationId xmlns:a16="http://schemas.microsoft.com/office/drawing/2014/main" id="{1E8D4788-6EB9-310C-6151-DC3BBCDE2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3437"/>
            <a:ext cx="6903720" cy="517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78E10-A3C0-B2FF-861C-1F9694AA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4686301" cy="835712"/>
          </a:xfrm>
        </p:spPr>
        <p:txBody>
          <a:bodyPr anchor="b">
            <a:noAutofit/>
          </a:bodyPr>
          <a:lstStyle/>
          <a:p>
            <a:r>
              <a:rPr lang="en-US" sz="3600" dirty="0"/>
              <a:t>Who Buys this? </a:t>
            </a:r>
            <a:br>
              <a:rPr lang="en-US" sz="3600" dirty="0"/>
            </a:br>
            <a:r>
              <a:rPr lang="en-US" sz="2800" dirty="0"/>
              <a:t>First thing to pop in your mind?</a:t>
            </a:r>
            <a:endParaRPr lang="en-US" sz="3600" dirty="0"/>
          </a:p>
        </p:txBody>
      </p:sp>
      <p:sp>
        <p:nvSpPr>
          <p:cNvPr id="308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2DF71CAE-332E-B239-E939-F764063A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1645920"/>
            <a:ext cx="4172712" cy="49865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Who?</a:t>
            </a:r>
          </a:p>
          <a:p>
            <a:r>
              <a:rPr lang="en-US" sz="2200" dirty="0"/>
              <a:t>Old People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Be more specific, what type of old people?</a:t>
            </a:r>
          </a:p>
          <a:p>
            <a:r>
              <a:rPr lang="en-US" sz="2200" dirty="0"/>
              <a:t>Elderly </a:t>
            </a:r>
            <a:r>
              <a:rPr lang="en-US" sz="2200" b="1" dirty="0">
                <a:solidFill>
                  <a:srgbClr val="FF0000"/>
                </a:solidFill>
              </a:rPr>
              <a:t>MEN</a:t>
            </a:r>
            <a:r>
              <a:rPr lang="en-US" sz="2200" dirty="0"/>
              <a:t> &amp; </a:t>
            </a:r>
            <a:r>
              <a:rPr lang="en-US" sz="2200" b="1" dirty="0">
                <a:solidFill>
                  <a:srgbClr val="FF0000"/>
                </a:solidFill>
              </a:rPr>
              <a:t>WOMEN</a:t>
            </a:r>
          </a:p>
          <a:p>
            <a:pPr marL="0" indent="0">
              <a:buNone/>
            </a:pPr>
            <a:r>
              <a:rPr lang="en-US" sz="2200" dirty="0"/>
              <a:t>Why do they buy it?  </a:t>
            </a:r>
          </a:p>
          <a:p>
            <a:r>
              <a:rPr lang="en-US" sz="2200" dirty="0"/>
              <a:t>Mobility issues</a:t>
            </a:r>
          </a:p>
          <a:p>
            <a:r>
              <a:rPr lang="en-US" sz="2200" dirty="0"/>
              <a:t>Independence – still walk</a:t>
            </a:r>
          </a:p>
          <a:p>
            <a:r>
              <a:rPr lang="en-US" sz="2200" dirty="0"/>
              <a:t>Safety – they don’t fall</a:t>
            </a:r>
          </a:p>
          <a:p>
            <a:pPr marL="0" indent="0">
              <a:buNone/>
            </a:pPr>
            <a:r>
              <a:rPr lang="en-US" sz="2200" dirty="0"/>
              <a:t>How much does it cost?</a:t>
            </a:r>
          </a:p>
          <a:p>
            <a:r>
              <a:rPr lang="en-US" sz="2200" dirty="0"/>
              <a:t>Some inexpensive, some not</a:t>
            </a:r>
          </a:p>
        </p:txBody>
      </p:sp>
      <p:pic>
        <p:nvPicPr>
          <p:cNvPr id="3074" name="Picture 2" descr="Mobility Aids for Seniors">
            <a:extLst>
              <a:ext uri="{FF2B5EF4-FFF2-40B4-BE49-F238E27FC236}">
                <a16:creationId xmlns:a16="http://schemas.microsoft.com/office/drawing/2014/main" id="{56A63FDE-4997-DD0D-3431-6413467DA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963" y="868680"/>
            <a:ext cx="5577840" cy="5577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C07DB-602B-A6F7-CA41-6E4B43558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81B52689-795A-FAD5-AF7F-4C0FE7E9C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614CE-0FDF-5BF5-2F33-D007368C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4473327" cy="1719072"/>
          </a:xfrm>
        </p:spPr>
        <p:txBody>
          <a:bodyPr anchor="b">
            <a:noAutofit/>
          </a:bodyPr>
          <a:lstStyle/>
          <a:p>
            <a:r>
              <a:rPr lang="en-US" sz="3600" dirty="0"/>
              <a:t>Will Others Besides old People Buy it?</a:t>
            </a:r>
          </a:p>
        </p:txBody>
      </p:sp>
      <p:sp>
        <p:nvSpPr>
          <p:cNvPr id="3083" name="sketch line">
            <a:extLst>
              <a:ext uri="{FF2B5EF4-FFF2-40B4-BE49-F238E27FC236}">
                <a16:creationId xmlns:a16="http://schemas.microsoft.com/office/drawing/2014/main" id="{EDF2ACFD-DFB5-4846-741B-DFA05017A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4DCB740C-DD24-6FEF-D1CC-E8ECC4BB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Yes – brainstorm at your table, see if you can come up with 3 more answers</a:t>
            </a:r>
          </a:p>
          <a:p>
            <a:r>
              <a:rPr lang="en-US" sz="2200" dirty="0"/>
              <a:t>Put these on your white boards – we will share</a:t>
            </a:r>
          </a:p>
        </p:txBody>
      </p:sp>
      <p:pic>
        <p:nvPicPr>
          <p:cNvPr id="3074" name="Picture 2" descr="Mobility Aids for Seniors">
            <a:extLst>
              <a:ext uri="{FF2B5EF4-FFF2-40B4-BE49-F238E27FC236}">
                <a16:creationId xmlns:a16="http://schemas.microsoft.com/office/drawing/2014/main" id="{B794B2C0-FF97-33EB-1509-63AE58F8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5FDC6-69FA-36AA-35DF-EBFACB7C8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E6EB78C-9717-12E7-8381-0C024EF9E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9EE22-E6A5-4389-2B20-687F3B81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Autofit/>
          </a:bodyPr>
          <a:lstStyle/>
          <a:p>
            <a:r>
              <a:rPr lang="en-US" sz="4800" dirty="0"/>
              <a:t>Others to Buy it</a:t>
            </a:r>
          </a:p>
        </p:txBody>
      </p:sp>
      <p:sp>
        <p:nvSpPr>
          <p:cNvPr id="3083" name="sketch line">
            <a:extLst>
              <a:ext uri="{FF2B5EF4-FFF2-40B4-BE49-F238E27FC236}">
                <a16:creationId xmlns:a16="http://schemas.microsoft.com/office/drawing/2014/main" id="{19BBE5DF-54B0-509C-3E5A-F0CD90889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C16492A3-2A42-7343-A49B-530F0E8AC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r>
              <a:rPr lang="en-US" sz="2200" dirty="0"/>
              <a:t>Elderly </a:t>
            </a:r>
            <a:r>
              <a:rPr lang="en-US" sz="2200" b="1" dirty="0">
                <a:solidFill>
                  <a:srgbClr val="FF0000"/>
                </a:solidFill>
              </a:rPr>
              <a:t>MEN</a:t>
            </a:r>
            <a:r>
              <a:rPr lang="en-US" sz="2200" dirty="0"/>
              <a:t> &amp; </a:t>
            </a:r>
            <a:r>
              <a:rPr lang="en-US" sz="2200" b="1" dirty="0">
                <a:solidFill>
                  <a:srgbClr val="FF0000"/>
                </a:solidFill>
              </a:rPr>
              <a:t>WOMEN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Other People That Buy:</a:t>
            </a:r>
          </a:p>
          <a:p>
            <a:r>
              <a:rPr lang="en-US" sz="2200" dirty="0"/>
              <a:t>Disabled Individuals</a:t>
            </a:r>
          </a:p>
          <a:p>
            <a:r>
              <a:rPr lang="en-US" sz="2200" dirty="0"/>
              <a:t>Health Care Providers</a:t>
            </a:r>
          </a:p>
          <a:p>
            <a:r>
              <a:rPr lang="en-US" sz="2200" dirty="0"/>
              <a:t>Individuals recovering after Surgery</a:t>
            </a:r>
          </a:p>
          <a:p>
            <a:r>
              <a:rPr lang="en-US" sz="2200" dirty="0"/>
              <a:t>Veterans</a:t>
            </a:r>
          </a:p>
          <a:p>
            <a:r>
              <a:rPr lang="en-US" sz="2200" dirty="0"/>
              <a:t>Children with Disabilities</a:t>
            </a:r>
          </a:p>
        </p:txBody>
      </p:sp>
      <p:pic>
        <p:nvPicPr>
          <p:cNvPr id="3074" name="Picture 2" descr="Mobility Aids for Seniors">
            <a:extLst>
              <a:ext uri="{FF2B5EF4-FFF2-40B4-BE49-F238E27FC236}">
                <a16:creationId xmlns:a16="http://schemas.microsoft.com/office/drawing/2014/main" id="{6DC520AC-58A2-A49F-C936-E04C30EB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60C3E-3256-AD86-438F-F24F4FD27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D4CDB64-E9CD-32F0-2608-745164B3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A21B6-5F5E-8E05-80D3-18CFEB47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173076" cy="1719072"/>
          </a:xfrm>
        </p:spPr>
        <p:txBody>
          <a:bodyPr anchor="b">
            <a:noAutofit/>
          </a:bodyPr>
          <a:lstStyle/>
          <a:p>
            <a:r>
              <a:rPr lang="en-US" sz="3600" dirty="0"/>
              <a:t>Common Characteristics of those that buy it?</a:t>
            </a:r>
          </a:p>
        </p:txBody>
      </p:sp>
      <p:sp>
        <p:nvSpPr>
          <p:cNvPr id="3083" name="sketch line">
            <a:extLst>
              <a:ext uri="{FF2B5EF4-FFF2-40B4-BE49-F238E27FC236}">
                <a16:creationId xmlns:a16="http://schemas.microsoft.com/office/drawing/2014/main" id="{861CB7A6-92AB-3276-764E-24FE38714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9CE74C12-69F6-8505-F680-67FC66C38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21" y="2834640"/>
            <a:ext cx="4794505" cy="4050792"/>
          </a:xfrm>
        </p:spPr>
        <p:txBody>
          <a:bodyPr anchor="t">
            <a:normAutofit/>
          </a:bodyPr>
          <a:lstStyle/>
          <a:p>
            <a:pPr lvl="1"/>
            <a:r>
              <a:rPr lang="en-US" dirty="0"/>
              <a:t>Men &amp; Women age 65 or older</a:t>
            </a:r>
          </a:p>
          <a:p>
            <a:pPr lvl="1"/>
            <a:r>
              <a:rPr lang="en-US" dirty="0"/>
              <a:t>Individuals with disabilities or recovering from surgeries</a:t>
            </a:r>
          </a:p>
          <a:p>
            <a:pPr lvl="1"/>
            <a:r>
              <a:rPr lang="en-US" dirty="0"/>
              <a:t>Lower to upper income levels</a:t>
            </a:r>
          </a:p>
          <a:p>
            <a:pPr lvl="1"/>
            <a:r>
              <a:rPr lang="en-US" dirty="0"/>
              <a:t>Need Assistance to walk</a:t>
            </a:r>
          </a:p>
          <a:p>
            <a:pPr lvl="1"/>
            <a:r>
              <a:rPr lang="en-US" dirty="0"/>
              <a:t>Have Mobility issues</a:t>
            </a:r>
          </a:p>
          <a:p>
            <a:pPr lvl="1"/>
            <a:r>
              <a:rPr lang="en-US" dirty="0"/>
              <a:t>Want Independence – they want to walk</a:t>
            </a:r>
          </a:p>
          <a:p>
            <a:pPr lvl="1"/>
            <a:r>
              <a:rPr lang="en-US" dirty="0"/>
              <a:t>Want Safety – Be safe while walking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3074" name="Picture 2" descr="Mobility Aids for Seniors">
            <a:extLst>
              <a:ext uri="{FF2B5EF4-FFF2-40B4-BE49-F238E27FC236}">
                <a16:creationId xmlns:a16="http://schemas.microsoft.com/office/drawing/2014/main" id="{CFFB0FDB-DF54-F008-85CA-245AAAFB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8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CB595-E842-77C1-422C-FCDE46AF55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689" r="1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094" y="0"/>
            <a:ext cx="6440905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Market</a:t>
            </a:r>
            <a:r>
              <a:rPr lang="en-US" sz="2400" b="1" dirty="0">
                <a:latin typeface="+mj-lt"/>
              </a:rPr>
              <a:t>:  All the people who buy products</a:t>
            </a:r>
          </a:p>
          <a:p>
            <a:pPr>
              <a:buFontTx/>
              <a:buChar char="-"/>
            </a:pPr>
            <a:r>
              <a:rPr lang="en-US" sz="2400" dirty="0">
                <a:latin typeface="+mj-lt"/>
              </a:rPr>
              <a:t>In the United States = 340 Million People</a:t>
            </a:r>
          </a:p>
          <a:p>
            <a:pPr>
              <a:buFontTx/>
              <a:buChar char="-"/>
            </a:pPr>
            <a:r>
              <a:rPr lang="en-US" sz="2400" dirty="0">
                <a:latin typeface="+mj-lt"/>
              </a:rPr>
              <a:t>Will 340 million buy my product?</a:t>
            </a:r>
          </a:p>
          <a:p>
            <a:pPr lvl="1">
              <a:buFontTx/>
              <a:buChar char="-"/>
            </a:pPr>
            <a:r>
              <a:rPr lang="en-US" sz="2000" dirty="0">
                <a:latin typeface="+mj-lt"/>
              </a:rPr>
              <a:t>no</a:t>
            </a:r>
          </a:p>
          <a:p>
            <a:pPr lvl="1">
              <a:buFontTx/>
              <a:buChar char="-"/>
            </a:pPr>
            <a:r>
              <a:rPr lang="en-US" sz="2000" dirty="0">
                <a:latin typeface="+mj-lt"/>
              </a:rPr>
              <a:t>I must find the people that will buy it and target all my marketing efforts (product, place, price, promotion) toward who will buy it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Market segmentation</a:t>
            </a:r>
            <a:r>
              <a:rPr lang="en-US" sz="2400" b="1" dirty="0">
                <a:latin typeface="+mj-lt"/>
              </a:rPr>
              <a:t>: when you narrow the whole market down through common buying characteristics to focus on a piece of the market</a:t>
            </a:r>
          </a:p>
          <a:p>
            <a:r>
              <a:rPr lang="en-US" sz="2400" dirty="0">
                <a:latin typeface="+mj-lt"/>
              </a:rPr>
              <a:t>When you Identify the smaller pieces, you focus your Marketing Efforts towards:  </a:t>
            </a:r>
          </a:p>
          <a:p>
            <a:pPr lvl="1"/>
            <a:r>
              <a:rPr lang="en-US" sz="2000" b="1" i="1" dirty="0">
                <a:latin typeface="+mj-lt"/>
              </a:rPr>
              <a:t>Product</a:t>
            </a:r>
            <a:r>
              <a:rPr lang="en-US" sz="2000" dirty="0">
                <a:latin typeface="+mj-lt"/>
              </a:rPr>
              <a:t> - How you will design and create product</a:t>
            </a:r>
          </a:p>
          <a:p>
            <a:pPr lvl="1"/>
            <a:r>
              <a:rPr lang="en-US" sz="2000" b="1" i="1" dirty="0">
                <a:latin typeface="+mj-lt"/>
              </a:rPr>
              <a:t>Price – </a:t>
            </a:r>
            <a:r>
              <a:rPr lang="en-US" sz="2000" dirty="0">
                <a:latin typeface="+mj-lt"/>
              </a:rPr>
              <a:t>what you will sell it for </a:t>
            </a:r>
          </a:p>
          <a:p>
            <a:pPr lvl="1"/>
            <a:r>
              <a:rPr lang="en-US" sz="2000" b="1" i="1" dirty="0">
                <a:latin typeface="+mj-lt"/>
              </a:rPr>
              <a:t>Promote  </a:t>
            </a:r>
            <a:r>
              <a:rPr lang="en-US" sz="2000" dirty="0">
                <a:latin typeface="+mj-lt"/>
              </a:rPr>
              <a:t>- where and how  you tell customers about it</a:t>
            </a:r>
          </a:p>
          <a:p>
            <a:pPr lvl="1"/>
            <a:r>
              <a:rPr lang="en-US" sz="2000" b="1" i="1" dirty="0">
                <a:latin typeface="+mj-lt"/>
              </a:rPr>
              <a:t>Place – </a:t>
            </a:r>
            <a:r>
              <a:rPr lang="en-US" sz="2000" dirty="0">
                <a:latin typeface="+mj-lt"/>
              </a:rPr>
              <a:t>Where you will sell it</a:t>
            </a:r>
          </a:p>
        </p:txBody>
      </p:sp>
    </p:spTree>
    <p:extLst>
      <p:ext uri="{BB962C8B-B14F-4D97-AF65-F5344CB8AC3E}">
        <p14:creationId xmlns:p14="http://schemas.microsoft.com/office/powerpoint/2010/main" val="37573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24829</TotalTime>
  <Words>947</Words>
  <Application>Microsoft Office PowerPoint</Application>
  <PresentationFormat>Widescreen</PresentationFormat>
  <Paragraphs>100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Rockwell</vt:lpstr>
      <vt:lpstr>Times New Roman</vt:lpstr>
      <vt:lpstr>Office Theme</vt:lpstr>
      <vt:lpstr>Target Markets for a Business</vt:lpstr>
      <vt:lpstr>Lesson Objectives</vt:lpstr>
      <vt:lpstr>The marketing mix refers to the set of actions, or tactics, that a company uses to promote its brand or product in the market to those customers most likely to buy your product</vt:lpstr>
      <vt:lpstr>PowerPoint Presentation</vt:lpstr>
      <vt:lpstr>Who Buys this?  First thing to pop in your mind?</vt:lpstr>
      <vt:lpstr>Will Others Besides old People Buy it?</vt:lpstr>
      <vt:lpstr>Others to Buy it</vt:lpstr>
      <vt:lpstr>Common Characteristics of those that buy it?</vt:lpstr>
      <vt:lpstr>PowerPoint Presentation</vt:lpstr>
      <vt:lpstr>What is a Target Market?</vt:lpstr>
      <vt:lpstr>Table Talk:   On White Boards answer questions</vt:lpstr>
      <vt:lpstr>PowerPoint Presentation</vt:lpstr>
      <vt:lpstr>Quick Write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Accounting</dc:title>
  <dc:creator>Microsoft Office User</dc:creator>
  <cp:lastModifiedBy>Cassie Vetter</cp:lastModifiedBy>
  <cp:revision>311</cp:revision>
  <dcterms:created xsi:type="dcterms:W3CDTF">2023-04-17T18:10:03Z</dcterms:created>
  <dcterms:modified xsi:type="dcterms:W3CDTF">2025-04-17T14:08:28Z</dcterms:modified>
</cp:coreProperties>
</file>